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9850" lvl="0" marL="698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57334" lvl="1" marL="984066"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57518" lvl="2" marL="1898282"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57698" lvl="3" marL="28125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57882" lvl="4" marL="3726716"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58062" lvl="5" marL="4640936"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58245" lvl="6" marL="5555153"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58430" lvl="7" marL="646936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58611" lvl="8" marL="7383587"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5196"/>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2804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839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ts val="8392"/>
              <a:buFont typeface="Roboto"/>
              <a:buNone/>
              <a:defRPr sz="8396">
                <a:solidFill>
                  <a:schemeClr val="lt1"/>
                </a:solidFill>
                <a:latin typeface="Roboto"/>
                <a:ea typeface="Roboto"/>
                <a:cs typeface="Roboto"/>
                <a:sym typeface="Roboto"/>
              </a:defRPr>
            </a:lvl2pPr>
            <a:lvl3pPr indent="0" lvl="2" rtl="0">
              <a:spcBef>
                <a:spcPts val="0"/>
              </a:spcBef>
              <a:buClr>
                <a:schemeClr val="lt1"/>
              </a:buClr>
              <a:buSzPts val="8392"/>
              <a:buFont typeface="Roboto"/>
              <a:buNone/>
              <a:defRPr sz="8396">
                <a:solidFill>
                  <a:schemeClr val="lt1"/>
                </a:solidFill>
                <a:latin typeface="Roboto"/>
                <a:ea typeface="Roboto"/>
                <a:cs typeface="Roboto"/>
                <a:sym typeface="Roboto"/>
              </a:defRPr>
            </a:lvl3pPr>
            <a:lvl4pPr indent="0" lvl="3" rtl="0">
              <a:spcBef>
                <a:spcPts val="0"/>
              </a:spcBef>
              <a:buClr>
                <a:schemeClr val="lt1"/>
              </a:buClr>
              <a:buSzPts val="8392"/>
              <a:buFont typeface="Roboto"/>
              <a:buNone/>
              <a:defRPr sz="8396">
                <a:solidFill>
                  <a:schemeClr val="lt1"/>
                </a:solidFill>
                <a:latin typeface="Roboto"/>
                <a:ea typeface="Roboto"/>
                <a:cs typeface="Roboto"/>
                <a:sym typeface="Roboto"/>
              </a:defRPr>
            </a:lvl4pPr>
            <a:lvl5pPr indent="0" lvl="4" rtl="0">
              <a:spcBef>
                <a:spcPts val="0"/>
              </a:spcBef>
              <a:buClr>
                <a:schemeClr val="lt1"/>
              </a:buClr>
              <a:buSzPts val="8392"/>
              <a:buFont typeface="Roboto"/>
              <a:buNone/>
              <a:defRPr sz="8396">
                <a:solidFill>
                  <a:schemeClr val="lt1"/>
                </a:solidFill>
                <a:latin typeface="Roboto"/>
                <a:ea typeface="Roboto"/>
                <a:cs typeface="Roboto"/>
                <a:sym typeface="Roboto"/>
              </a:defRPr>
            </a:lvl5pPr>
            <a:lvl6pPr indent="0" lvl="5" rtl="0">
              <a:spcBef>
                <a:spcPts val="0"/>
              </a:spcBef>
              <a:buClr>
                <a:schemeClr val="lt1"/>
              </a:buClr>
              <a:buSzPts val="8392"/>
              <a:buFont typeface="Roboto"/>
              <a:buNone/>
              <a:defRPr sz="8396">
                <a:solidFill>
                  <a:schemeClr val="lt1"/>
                </a:solidFill>
                <a:latin typeface="Roboto"/>
                <a:ea typeface="Roboto"/>
                <a:cs typeface="Roboto"/>
                <a:sym typeface="Roboto"/>
              </a:defRPr>
            </a:lvl6pPr>
            <a:lvl7pPr indent="0" lvl="6" rtl="0">
              <a:spcBef>
                <a:spcPts val="0"/>
              </a:spcBef>
              <a:buClr>
                <a:schemeClr val="lt1"/>
              </a:buClr>
              <a:buSzPts val="8392"/>
              <a:buFont typeface="Roboto"/>
              <a:buNone/>
              <a:defRPr sz="8396">
                <a:solidFill>
                  <a:schemeClr val="lt1"/>
                </a:solidFill>
                <a:latin typeface="Roboto"/>
                <a:ea typeface="Roboto"/>
                <a:cs typeface="Roboto"/>
                <a:sym typeface="Roboto"/>
              </a:defRPr>
            </a:lvl7pPr>
            <a:lvl8pPr indent="0" lvl="7" rtl="0">
              <a:spcBef>
                <a:spcPts val="0"/>
              </a:spcBef>
              <a:buClr>
                <a:schemeClr val="lt1"/>
              </a:buClr>
              <a:buSzPts val="8392"/>
              <a:buFont typeface="Roboto"/>
              <a:buNone/>
              <a:defRPr sz="8396">
                <a:solidFill>
                  <a:schemeClr val="lt1"/>
                </a:solidFill>
                <a:latin typeface="Roboto"/>
                <a:ea typeface="Roboto"/>
                <a:cs typeface="Roboto"/>
                <a:sym typeface="Roboto"/>
              </a:defRPr>
            </a:lvl8pPr>
            <a:lvl9pPr indent="0" lvl="8" rtl="0">
              <a:spcBef>
                <a:spcPts val="0"/>
              </a:spcBef>
              <a:buClr>
                <a:schemeClr val="lt1"/>
              </a:buClr>
              <a:buSzPts val="839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ts val="479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2804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177673"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177673"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177673"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177673"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177673"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177673"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177673"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177673"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177673"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177673"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177673"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177673"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177673"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177673"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177673"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177673"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2" lvl="0" marL="0" marR="0" rtl="0" algn="l">
              <a:lnSpc>
                <a:spcPct val="100000"/>
              </a:lnSpc>
              <a:spcBef>
                <a:spcPts val="0"/>
              </a:spcBef>
              <a:spcAft>
                <a:spcPts val="0"/>
              </a:spcAft>
              <a:buClr>
                <a:schemeClr val="lt1"/>
              </a:buClr>
              <a:buSzPts val="9592"/>
              <a:buFont typeface="Calibri"/>
              <a:buNone/>
            </a:pPr>
            <a:r>
              <a:rPr lang="en"/>
              <a:t>Creating the image </a:t>
            </a:r>
            <a:br>
              <a:rPr lang="en"/>
            </a:br>
            <a:r>
              <a:rPr lang="en"/>
              <a:t>resize service</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6"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Video </a:t>
            </a:r>
            <a:r>
              <a:rPr lang="en"/>
              <a:t>5</a:t>
            </a:r>
            <a:r>
              <a:rPr b="0" i="0" lang="en" sz="4398" u="none" cap="none" strike="noStrike">
                <a:solidFill>
                  <a:schemeClr val="lt1"/>
                </a:solidFill>
                <a:latin typeface="Calibri"/>
                <a:ea typeface="Calibri"/>
                <a:cs typeface="Calibri"/>
                <a:sym typeface="Calibri"/>
              </a:rPr>
              <a:t>.2</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5"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ts val="3994"/>
              <a:buFont typeface="Calibri"/>
              <a:buChar char="●"/>
            </a:pPr>
            <a:r>
              <a:rPr lang="en" sz="3997">
                <a:solidFill>
                  <a:srgbClr val="434343"/>
                </a:solidFill>
              </a:rPr>
              <a:t>Creating our service</a:t>
            </a:r>
          </a:p>
          <a:p>
            <a:pPr indent="-723276"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Configuring the serverless.yml</a:t>
            </a:r>
          </a:p>
          <a:p>
            <a:pPr indent="-723276" lvl="0" marL="913583" marR="0" rtl="0" algn="l">
              <a:lnSpc>
                <a:spcPct val="115000"/>
              </a:lnSpc>
              <a:spcBef>
                <a:spcPts val="1600"/>
              </a:spcBef>
              <a:spcAft>
                <a:spcPts val="0"/>
              </a:spcAft>
              <a:buClr>
                <a:srgbClr val="434343"/>
              </a:buClr>
              <a:buSzPts val="3997"/>
              <a:buFont typeface="Calibri"/>
              <a:buChar char="●"/>
            </a:pPr>
            <a:r>
              <a:rPr b="0" i="0" lang="en" sz="3997" u="none" cap="none" strike="noStrike">
                <a:solidFill>
                  <a:srgbClr val="434343"/>
                </a:solidFill>
                <a:latin typeface="Calibri"/>
                <a:ea typeface="Calibri"/>
                <a:cs typeface="Calibri"/>
                <a:sym typeface="Calibri"/>
              </a:rPr>
              <a:t>Configuring the service to work with our app </a:t>
            </a:r>
          </a:p>
          <a:p>
            <a:pPr indent="-723275" lvl="0" marL="913583" marR="0" rtl="0" algn="l">
              <a:lnSpc>
                <a:spcPct val="115000"/>
              </a:lnSpc>
              <a:spcBef>
                <a:spcPts val="1600"/>
              </a:spcBef>
              <a:spcAft>
                <a:spcPts val="0"/>
              </a:spcAft>
              <a:buClr>
                <a:srgbClr val="434343"/>
              </a:buClr>
              <a:buSzPts val="3997"/>
              <a:buFont typeface="Calibri"/>
              <a:buChar char="●"/>
            </a:pPr>
            <a:r>
              <a:rPr lang="en" sz="3997">
                <a:solidFill>
                  <a:srgbClr val="434343"/>
                </a:solidFill>
              </a:rPr>
              <a:t>Adding environment variables, IAM role statements, </a:t>
            </a:r>
            <a:br>
              <a:rPr lang="en" sz="3997">
                <a:solidFill>
                  <a:srgbClr val="434343"/>
                </a:solidFill>
              </a:rPr>
            </a:br>
            <a:r>
              <a:rPr lang="en" sz="3997">
                <a:solidFill>
                  <a:srgbClr val="434343"/>
                </a:solidFill>
              </a:rPr>
              <a:t>the functions path and serverless offline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2" lvl="0" marL="0" marR="0" rtl="0" algn="l">
              <a:lnSpc>
                <a:spcPct val="100000"/>
              </a:lnSpc>
              <a:spcBef>
                <a:spcPts val="0"/>
              </a:spcBef>
              <a:spcAft>
                <a:spcPts val="0"/>
              </a:spcAft>
              <a:buClr>
                <a:schemeClr val="lt1"/>
              </a:buClr>
              <a:buSzPts val="9592"/>
              <a:buFont typeface="Calibri"/>
              <a:buNone/>
            </a:pPr>
            <a:r>
              <a:rPr lang="en"/>
              <a:t>Writing the image </a:t>
            </a:r>
            <a:br>
              <a:rPr lang="en"/>
            </a:br>
            <a:r>
              <a:rPr lang="en"/>
              <a:t>resize function</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6"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